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8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6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89" r:id="rId43"/>
    <p:sldId id="297" r:id="rId44"/>
    <p:sldId id="298" r:id="rId45"/>
    <p:sldId id="299" r:id="rId46"/>
    <p:sldId id="300" r:id="rId47"/>
    <p:sldId id="301" r:id="rId48"/>
    <p:sldId id="302" r:id="rId49"/>
    <p:sldId id="339" r:id="rId50"/>
    <p:sldId id="341" r:id="rId51"/>
    <p:sldId id="306" r:id="rId52"/>
    <p:sldId id="307" r:id="rId53"/>
    <p:sldId id="313" r:id="rId54"/>
    <p:sldId id="314" r:id="rId55"/>
    <p:sldId id="315" r:id="rId56"/>
    <p:sldId id="316" r:id="rId57"/>
    <p:sldId id="308" r:id="rId58"/>
    <p:sldId id="309" r:id="rId59"/>
    <p:sldId id="310" r:id="rId60"/>
    <p:sldId id="337" r:id="rId61"/>
    <p:sldId id="312" r:id="rId62"/>
    <p:sldId id="338" r:id="rId63"/>
    <p:sldId id="303" r:id="rId64"/>
    <p:sldId id="304" r:id="rId65"/>
    <p:sldId id="305" r:id="rId66"/>
    <p:sldId id="317" r:id="rId67"/>
    <p:sldId id="319" r:id="rId68"/>
    <p:sldId id="318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</p:sldIdLst>
  <p:sldSz cx="9144000" cy="5715000" type="screen16x10"/>
  <p:notesSz cx="6858000" cy="9144000"/>
  <p:embeddedFontLst>
    <p:embeddedFont>
      <p:font typeface="Arimo" panose="020B0604020202020204" pitchFamily="34" charset="0"/>
      <p:regular r:id="rId87"/>
      <p:bold r:id="rId88"/>
      <p:italic r:id="rId89"/>
      <p:boldItalic r:id="rId90"/>
    </p:embeddedFont>
    <p:embeddedFont>
      <p:font typeface="Verdana" panose="020B0604030504040204" pitchFamily="34" charset="0"/>
      <p:regular r:id="rId91"/>
      <p:bold r:id="rId92"/>
      <p:italic r:id="rId93"/>
      <p:boldItalic r:id="rId9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11"/>
    <p:restoredTop sz="94737"/>
  </p:normalViewPr>
  <p:slideViewPr>
    <p:cSldViewPr snapToGrid="0">
      <p:cViewPr varScale="1">
        <p:scale>
          <a:sx n="153" d="100"/>
          <a:sy n="153" d="100"/>
        </p:scale>
        <p:origin x="536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3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4.fntdata"/><Relationship Id="rId95" Type="http://schemas.openxmlformats.org/officeDocument/2006/relationships/presProps" Target="pres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2.fntdata"/><Relationship Id="rId91" Type="http://schemas.openxmlformats.org/officeDocument/2006/relationships/font" Target="fonts/font5.fntdata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9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6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.fntdata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7.fntdata"/><Relationship Id="rId9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9dd4f11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9dd4f11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3191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936654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62566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3290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604686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gif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Architecture.html" TargetMode="External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87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2: Desenhando Triângulos e X3D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valores os pixels terão após renderização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2707" y="1333374"/>
            <a:ext cx="4780324" cy="4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1414600" y="1821900"/>
            <a:ext cx="5084526" cy="34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Pintando os pixels sobre as arestas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282800" y="838975"/>
            <a:ext cx="8809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Uma opção:</a:t>
            </a:r>
            <a:r>
              <a:rPr lang="pt-BR"/>
              <a:t> calcular a fração da área de pixel coberta pelo triângulo e, em seguida, colorir o pixel de acordo com essa fração.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731500" y="1691925"/>
            <a:ext cx="31425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Intuição: se o triângulo cobre 10% do pixel, então o pixel deve ser 10% vermelho?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26042" y="2126666"/>
            <a:ext cx="2903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 ,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84172" y="3773592"/>
            <a:ext cx="149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 = triângulo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inside-outside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 ou ainda 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coverage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test.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 colorir em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colore no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cobrindo o centro do pixel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137" y="904179"/>
            <a:ext cx="4883765" cy="447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585410" y="1880152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identificando o triângulo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4249" y="1015368"/>
            <a:ext cx="4605702" cy="427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6810867" cy="1015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+ 0.5);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098221" y="3588086"/>
            <a:ext cx="6810867" cy="4001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475025" y="2971403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Identifique o triângulo pela função inside()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se dentro do triângulo?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disso. Como definimos um triângulo?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Neste curso, será fundamental lidar com vetores. Vamos, então, fazer uma abordagem vetorial para este problema. </a:t>
            </a:r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511050" y="206102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707100"/>
            <a:ext cx="7300726" cy="2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25" y="990876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360075"/>
            <a:ext cx="4871600" cy="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se lembram disso?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/>
              <a:t>produto escalar </a:t>
            </a:r>
            <a:r>
              <a:rPr lang="pt-BR"/>
              <a:t>(ou interno) entre dois vetores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                  e                        é: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também falar que o produto escalar é: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958900"/>
            <a:ext cx="212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204" y="1958900"/>
            <a:ext cx="1968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0960" y="2562599"/>
            <a:ext cx="5020597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1155CC"/>
                </a:solidFill>
              </a:rPr>
              <a:t>n = Perp(v)</a:t>
            </a:r>
            <a:r>
              <a:rPr lang="pt-BR" sz="2800" b="1" baseline="-25000">
                <a:solidFill>
                  <a:srgbClr val="1155CC"/>
                </a:solidFill>
              </a:rPr>
              <a:t> </a:t>
            </a:r>
            <a:r>
              <a:rPr lang="pt-BR" sz="2800" b="1">
                <a:solidFill>
                  <a:srgbClr val="1155CC"/>
                </a:solidFill>
              </a:rPr>
              <a:t>= (y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y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, – (x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x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) ) </a:t>
            </a:r>
            <a:endParaRPr sz="2800" b="1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v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Telas / Diplays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27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17889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958274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536128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Essa equação também pode ser organizada como uma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958274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994586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3166777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621403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endParaRPr lang="pt-BR" sz="2300" i="1" dirty="0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endParaRPr dirty="0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621403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621403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692254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5061586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ponto amostrado s = (sx, sy) está dentro do triângulo se estiver dentro de todas as três arestas.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inside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=</a:t>
            </a:r>
            <a:br>
              <a:rPr lang="pt-BR" i="1"/>
            </a:br>
            <a:r>
              <a:rPr lang="pt-BR" i="1"/>
              <a:t> L</a:t>
            </a:r>
            <a:r>
              <a:rPr lang="pt-BR" i="1" baseline="-25000"/>
              <a:t>0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1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2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0;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/>
              <a:t>Nota: na prática não são feitos tantos testes assim, existem várias otimizações</a:t>
            </a:r>
            <a:endParaRPr sz="160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Obs: </a:t>
            </a:r>
            <a:endParaRPr sz="120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>
                <a:solidFill>
                  <a:schemeClr val="dk1"/>
                </a:solidFill>
              </a:rPr>
              <a:t>devido o eixo y estar invertido, verifique se as equações L(x, y) são positivas.</a:t>
            </a:r>
            <a:endParaRPr sz="120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>
                <a:solidFill>
                  <a:schemeClr val="dk1"/>
                </a:solidFill>
              </a:rPr>
              <a:t>0</a:t>
            </a:r>
            <a:r>
              <a:rPr lang="pt-BR" sz="1200">
                <a:solidFill>
                  <a:schemeClr val="dk1"/>
                </a:solidFill>
              </a:rPr>
              <a:t>, P</a:t>
            </a:r>
            <a:r>
              <a:rPr lang="pt-BR" sz="1200" baseline="-25000">
                <a:solidFill>
                  <a:schemeClr val="dk1"/>
                </a:solidFill>
              </a:rPr>
              <a:t>1</a:t>
            </a:r>
            <a:r>
              <a:rPr lang="pt-BR" sz="1200">
                <a:solidFill>
                  <a:schemeClr val="dk1"/>
                </a:solidFill>
              </a:rPr>
              <a:t> e P</a:t>
            </a:r>
            <a:r>
              <a:rPr lang="pt-BR" sz="1200" baseline="-25000">
                <a:solidFill>
                  <a:schemeClr val="dk1"/>
                </a:solidFill>
              </a:rPr>
              <a:t>2</a:t>
            </a:r>
            <a:r>
              <a:rPr lang="pt-BR" sz="1200">
                <a:solidFill>
                  <a:schemeClr val="dk1"/>
                </a:solidFill>
              </a:rPr>
              <a:t> estão exatamente no centro do pixel.</a:t>
            </a:r>
            <a:endParaRPr/>
          </a:p>
        </p:txBody>
      </p: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B=(9, 5)  C=</a:t>
            </a:r>
            <a:r>
              <a:rPr lang="pt-BR" sz="180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(5, 7)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–4*5 – 9*7 + 107 ≥ 0 &amp;&amp; –5*5 + 5*7 + 20 ≥ 0 &amp;&amp; 9*5 + 4*7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–20 – 63 + 107 ≥ 0 &amp;&amp; –25 + 35 + 20 ≥ 0 &amp;&amp; 45 + 28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24 ≥ 0 &amp;&amp; 30 ≥ 0 &amp;&amp; 11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True  (dentro)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(9, 5)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–4*9 – 9*5 + 107 ≥ 0 &amp;&amp; –5*9 + 5*5 + 20 ≥ 0 &amp;&amp; 9*9 + 4*5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–36 – 45 + 107 ≥ 0 &amp;&amp; –45 + 25 + 20 ≥ 0 &amp;&amp; 81 + 20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26 ≥ 0 &amp;&amp;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>
                <a:solidFill>
                  <a:schemeClr val="dk1"/>
                </a:solidFill>
              </a:rPr>
              <a:t> &amp;&amp; 39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True  (dentro, intersectando uma das arestas)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51881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Framebuffer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ficarão invertidos. Então, usando esse sistema de coordenadas com o eixo </a:t>
            </a:r>
            <a:r>
              <a:rPr lang="pt-BR" sz="1600" dirty="0" err="1"/>
              <a:t>y</a:t>
            </a:r>
            <a:r>
              <a:rPr lang="pt-BR" sz="1600" dirty="0"/>
              <a:t> apontando para baixo, podemos afirmar que um ponto pertence ao interior do triângulo quando os valores numéricos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04" name="Google Shape;60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	= 0 : ponto na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&gt; 0 : fora da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	&lt; 0 : dentro da borda</a:t>
            </a:r>
            <a:endParaRPr dirty="0"/>
          </a:p>
        </p:txBody>
      </p:sp>
      <p:sp>
        <p:nvSpPr>
          <p:cNvPr id="605" name="Google Shape;60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606" name="Google Shape;60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687" y="629655"/>
            <a:ext cx="4383717" cy="474724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2"/>
          <p:cNvSpPr/>
          <p:nvPr/>
        </p:nvSpPr>
        <p:spPr>
          <a:xfrm>
            <a:off x="6091975" y="3076175"/>
            <a:ext cx="1138200" cy="3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"dentro"</a:t>
            </a:r>
            <a:endParaRPr sz="1800"/>
          </a:p>
        </p:txBody>
      </p:sp>
      <p:sp>
        <p:nvSpPr>
          <p:cNvPr id="608" name="Google Shape;608;p52"/>
          <p:cNvSpPr/>
          <p:nvPr/>
        </p:nvSpPr>
        <p:spPr>
          <a:xfrm>
            <a:off x="7043059" y="4360692"/>
            <a:ext cx="1083566" cy="384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"fora"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3475059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15" name="Google Shape;615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    &lt; 0 : dentro da borda</a:t>
            </a:r>
            <a:endParaRPr/>
          </a:p>
        </p:txBody>
      </p:sp>
      <p:sp>
        <p:nvSpPr>
          <p:cNvPr id="616" name="Google Shape;616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617" name="Google Shape;61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40173"/>
            <a:ext cx="4333594" cy="4583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8012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24" name="Google Shape;624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&lt; 0 : dentro da borda</a:t>
            </a:r>
            <a:endParaRPr/>
          </a:p>
        </p:txBody>
      </p:sp>
      <p:sp>
        <p:nvSpPr>
          <p:cNvPr id="625" name="Google Shape;625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26" name="Google Shape;62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61668"/>
            <a:ext cx="4322710" cy="461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7423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6"/>
          <p:cNvSpPr/>
          <p:nvPr/>
        </p:nvSpPr>
        <p:spPr>
          <a:xfrm>
            <a:off x="168975" y="3733800"/>
            <a:ext cx="3981900" cy="1132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Otimizações: </a:t>
            </a:r>
            <a:r>
              <a:rPr lang="pt-BR" dirty="0" err="1"/>
              <a:t>Traversal</a:t>
            </a:r>
            <a:r>
              <a:rPr lang="pt-BR" dirty="0"/>
              <a:t> incremental</a:t>
            </a:r>
            <a:br>
              <a:rPr lang="pt-BR" sz="2000" dirty="0"/>
            </a:br>
            <a:endParaRPr dirty="0"/>
          </a:p>
        </p:txBody>
      </p:sp>
      <p:sp>
        <p:nvSpPr>
          <p:cNvPr id="745" name="Google Shape;745;p66"/>
          <p:cNvSpPr txBox="1">
            <a:spLocks noGrp="1"/>
          </p:cNvSpPr>
          <p:nvPr>
            <p:ph type="body" idx="1"/>
          </p:nvPr>
        </p:nvSpPr>
        <p:spPr>
          <a:xfrm>
            <a:off x="168975" y="958275"/>
            <a:ext cx="4050900" cy="4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0 : ponto na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&gt; 0 : fora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&lt; 0 : dentro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Otimizações do Algoritmo: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(x+1,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A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y+1)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B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747" name="Google Shape;74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6930" y="788196"/>
            <a:ext cx="4322710" cy="400118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6"/>
          <p:cNvSpPr/>
          <p:nvPr/>
        </p:nvSpPr>
        <p:spPr>
          <a:xfrm>
            <a:off x="248800" y="5068325"/>
            <a:ext cx="86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Muitas formas de </a:t>
            </a:r>
            <a:r>
              <a:rPr lang="pt-B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Traversal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existem como: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backtrack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zig-zag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curvas Hilbert/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Morton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75991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X3D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&lt;!DOCTYPE X3D PUBLIC "</a:t>
            </a:r>
            <a:r>
              <a:rPr lang="pt-BR" sz="1200" b="1">
                <a:latin typeface="Courier New"/>
                <a:ea typeface="Courier New"/>
                <a:cs typeface="Courier New"/>
                <a:sym typeface="Courier New"/>
              </a:rPr>
              <a:t>http://www.web3d.org/specifications/x3d-3.0.dtd</a:t>
            </a: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&lt;X3D profile="Immersive"&gt;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&lt;NavigationInfo type="ANY"/&gt;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	&lt;Material diffuseColor=”1 1 1”/&gt;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&lt;/Appearance&gt;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&lt;Sphere/&gt;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&lt;/Shape&gt;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&lt;/Transform&gt;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&lt;/X3D&gt;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https://www.web3d.org/documents/specifications/19775-1/V3.3/Part01/Architecture.html</a:t>
            </a:r>
            <a:endParaRPr sz="140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128975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179700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3" y="2357048"/>
            <a:ext cx="8037300" cy="132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	[] 		(-∞,∞)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Por que triângulos: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Polígono mais simples possível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Outros polígonos podem ser subdivididos em triângulos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Podemos nos focar em otimizar um tipo de operação</a:t>
            </a:r>
            <a:endParaRPr/>
          </a:p>
          <a:p>
            <a:pPr marL="198900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Triângulos têm propriedades únicas: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São sempre planos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Tem um interior bem definido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Interpolar valores no seu interior é simples</a:t>
            </a:r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6778100" y="3106300"/>
            <a:ext cx="1854600" cy="1689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3" y="2357048"/>
            <a:ext cx="8037300" cy="132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[] 	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	(-∞,∞)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3" y="2357048"/>
            <a:ext cx="8037300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22/2/2023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926" name="Google Shape;926;p84"/>
          <p:cNvSpPr txBox="1">
            <a:spLocks noGrp="1"/>
          </p:cNvSpPr>
          <p:nvPr>
            <p:ph type="body" idx="2"/>
          </p:nvPr>
        </p:nvSpPr>
        <p:spPr>
          <a:xfrm>
            <a:off x="1567650" y="4098175"/>
            <a:ext cx="6119700" cy="10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996</TotalTime>
  <Words>4415</Words>
  <Application>Microsoft Macintosh PowerPoint</Application>
  <PresentationFormat>On-screen Show (16:10)</PresentationFormat>
  <Paragraphs>688</Paragraphs>
  <Slides>84</Slides>
  <Notes>82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89" baseType="lpstr">
      <vt:lpstr>Verdana</vt:lpstr>
      <vt:lpstr>Courier New</vt:lpstr>
      <vt:lpstr>Arial</vt:lpstr>
      <vt:lpstr>Arimo</vt:lpstr>
      <vt:lpstr>Personalizar design</vt:lpstr>
      <vt:lpstr>PowerPoint Presentation</vt:lpstr>
      <vt:lpstr>Computação Gráfica</vt:lpstr>
      <vt:lpstr>Como as imagens são apresentadas</vt:lpstr>
      <vt:lpstr>Telas / Diplays</vt:lpstr>
      <vt:lpstr>Tecnologias para gerar pixels</vt:lpstr>
      <vt:lpstr>Framebuffer</vt:lpstr>
      <vt:lpstr>Desenhando um Triângulo no Framebuffer</vt:lpstr>
      <vt:lpstr>Triângulo – Primitiva Fundamental</vt:lpstr>
      <vt:lpstr>Triângulos (High e Low Poly Count)</vt:lpstr>
      <vt:lpstr>Primitivas Gráficas em OpenGL</vt:lpstr>
      <vt:lpstr>Low Poly e High Poly</vt:lpstr>
      <vt:lpstr>Quais valores os pixels terão após renderização</vt:lpstr>
      <vt:lpstr>O que significa cobrir um pixel por triângulos?</vt:lpstr>
      <vt:lpstr>Pintando os pixels sobre as arestas</vt:lpstr>
      <vt:lpstr>Desenhando os pixels dos triângulos</vt:lpstr>
      <vt:lpstr>Desenhando um triângulo por amostragem 2D</vt:lpstr>
      <vt:lpstr>Definindo uma função binária</vt:lpstr>
      <vt:lpstr>Amostrando a função binária</vt:lpstr>
      <vt:lpstr>Amostras cobrindo o centro do pixel</vt:lpstr>
      <vt:lpstr>Amostras identificando o triângulo</vt:lpstr>
      <vt:lpstr>Rasterização</vt:lpstr>
      <vt:lpstr>Detalhes: Localização da Amostra</vt:lpstr>
      <vt:lpstr>Avaliando se dentro do triângulo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Equação da Reta</vt:lpstr>
      <vt:lpstr>Vetores e a Equação da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na Equação da Reta</vt:lpstr>
      <vt:lpstr>Trabalhando na Equação da Reta</vt:lpstr>
      <vt:lpstr>Como já dissemos...</vt:lpstr>
      <vt:lpstr>Cosseno</vt:lpstr>
      <vt:lpstr>Trabalhando na Equação da Reta</vt:lpstr>
      <vt:lpstr>Trabalhando na Equação da Reta</vt:lpstr>
      <vt:lpstr>Trabalhando na Equação da Reta</vt:lpstr>
      <vt:lpstr>Testando o Ponto na Equação da Reta</vt:lpstr>
      <vt:lpstr>Testando o Ponto na Equação da Reta</vt:lpstr>
      <vt:lpstr>Testando o Ponto na Equação da Reta</vt:lpstr>
      <vt:lpstr>Se todos os 3 testes forem positivos</vt:lpstr>
      <vt:lpstr>Alternativa para organizar o teste de borda</vt:lpstr>
      <vt:lpstr>Teste do ponto no triângulo</vt:lpstr>
      <vt:lpstr>Anotação</vt:lpstr>
      <vt:lpstr>Atividade</vt:lpstr>
      <vt:lpstr>Resolvendo</vt:lpstr>
      <vt:lpstr>PowerPoint Presentation</vt:lpstr>
      <vt:lpstr>PowerPoint Presentation</vt:lpstr>
      <vt:lpstr>Ordem dos Pontos</vt:lpstr>
      <vt:lpstr>Eixos das Imagens</vt:lpstr>
      <vt:lpstr>Cuidado</vt:lpstr>
      <vt:lpstr>Invertendo</vt:lpstr>
      <vt:lpstr>E o que fazer?</vt:lpstr>
      <vt:lpstr>Otimizações: Bounding Box de Triângulos 2D </vt:lpstr>
      <vt:lpstr>Teste do ponto no triângulo</vt:lpstr>
      <vt:lpstr>Teste do ponto no triângulo</vt:lpstr>
      <vt:lpstr>Teste do ponto no triângulo</vt:lpstr>
      <vt:lpstr>Otimizações: Traversal incremental </vt:lpstr>
      <vt:lpstr>Traversal de Triângulos</vt:lpstr>
      <vt:lpstr>Referência recomendada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Polyline2D</vt:lpstr>
      <vt:lpstr>TriangleSet2D</vt:lpstr>
      <vt:lpstr>Exemplos</vt:lpstr>
      <vt:lpstr>Projeto 1 : Primeira Parte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12</cp:revision>
  <dcterms:modified xsi:type="dcterms:W3CDTF">2023-02-09T14:12:31Z</dcterms:modified>
</cp:coreProperties>
</file>